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2" r:id="rId14"/>
    <p:sldId id="269" r:id="rId15"/>
    <p:sldId id="270" r:id="rId16"/>
    <p:sldId id="271" r:id="rId17"/>
    <p:sldId id="273" r:id="rId18"/>
    <p:sldId id="26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A593C75-7F4A-49EC-A7AE-D223F7B6A2C2}">
          <p14:sldIdLst>
            <p14:sldId id="256"/>
          </p14:sldIdLst>
        </p14:section>
        <p14:section name="Introduction" id="{BF78E771-1E75-4B10-8C01-74948B7DCFE2}">
          <p14:sldIdLst>
            <p14:sldId id="257"/>
            <p14:sldId id="258"/>
          </p14:sldIdLst>
        </p14:section>
        <p14:section name="Linear models" id="{3E33D188-724A-4A61-963E-5606D1FA665B}">
          <p14:sldIdLst>
            <p14:sldId id="259"/>
            <p14:sldId id="262"/>
            <p14:sldId id="260"/>
            <p14:sldId id="261"/>
            <p14:sldId id="263"/>
            <p14:sldId id="264"/>
            <p14:sldId id="265"/>
          </p14:sldIdLst>
        </p14:section>
        <p14:section name="Outcomes" id="{4E1D62B3-0C5B-48ED-BDB3-E89AF3A4C087}">
          <p14:sldIdLst>
            <p14:sldId id="266"/>
            <p14:sldId id="267"/>
            <p14:sldId id="272"/>
            <p14:sldId id="269"/>
            <p14:sldId id="270"/>
            <p14:sldId id="271"/>
            <p14:sldId id="27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496"/>
    <a:srgbClr val="4DA7CB"/>
    <a:srgbClr val="9ED0E5"/>
    <a:srgbClr val="95838C"/>
    <a:srgbClr val="FF5050"/>
    <a:srgbClr val="FEBD67"/>
    <a:srgbClr val="FDB3B2"/>
    <a:srgbClr val="BBDEFE"/>
    <a:srgbClr val="00325A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77261" autoAdjust="0"/>
  </p:normalViewPr>
  <p:slideViewPr>
    <p:cSldViewPr snapToGrid="0">
      <p:cViewPr varScale="1">
        <p:scale>
          <a:sx n="84" d="100"/>
          <a:sy n="84" d="100"/>
        </p:scale>
        <p:origin x="168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E674B-EABE-4B0B-9DD2-C57562C8675A}" type="datetimeFigureOut">
              <a:rPr lang="en-GB" smtClean="0"/>
              <a:t>06/01/2020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9C9D4-7164-4F83-AB02-13E79841D3B6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16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9C9D4-7164-4F83-AB02-13E79841D3B6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06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9C9D4-7164-4F83-AB02-13E79841D3B6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53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de/url?sa=i&amp;rct=j&amp;q=&amp;esrc=s&amp;source=images&amp;cd=&amp;ved=2ahUKEwiPoePymb7iAhWIa1AKHU-2D8oQjRx6BAgBEAU&amp;url=https://www.neurologie.uni-kiel.de/de/neurogeriatrie-kiel&amp;psig=AOvVaw23YMhEJxxX91Roky-VafxB&amp;ust=1559132118434287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0F29-212B-4E47-8A3D-FACF50BE8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25A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EB3482-862E-4F06-B4CA-D2587B9E9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25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3F2FE3-8A6E-4D90-851A-C5291D94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5BDA5-19CD-4FDE-9078-4318D318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445A00-E836-441D-8BF3-2688558F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898FC9-0696-4423-BE99-E74DC4B50006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2F19CC8-11FF-4944-B1C3-21936404D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" y="146486"/>
            <a:ext cx="1998862" cy="6963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24C5B0-075E-4F6B-8D9B-8AA9831C4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87" y="5968564"/>
            <a:ext cx="29718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626EA6-8094-4227-B5E8-9526423DDA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85DEC-BF4F-4A83-8FF2-231BE06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142248-0C09-4FDA-BAC5-83DD8559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884C82-679A-4B28-89AF-152AD3A0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ED89B3-4EA3-44FB-8DFF-2F6C8B90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DD97E-C030-40C5-BA58-15D7146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19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523CD4-5899-4B7A-8F7D-746F351B7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6B54C7-374B-41FD-A52E-1C03567DA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A04BC-2447-4690-B0C8-AE99120A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9DE5B-3E89-47A0-BB97-8EE16D2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C1EA71-C1F3-4CC2-BC45-11CBD1B0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45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492" y="108917"/>
            <a:ext cx="1280616" cy="82013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318054"/>
            <a:ext cx="10515600" cy="4926926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759870" y="6375522"/>
            <a:ext cx="2283069" cy="482478"/>
          </a:xfrm>
        </p:spPr>
        <p:txBody>
          <a:bodyPr>
            <a:normAutofit/>
          </a:bodyPr>
          <a:lstStyle>
            <a:lvl1pPr marL="0" indent="0" algn="r">
              <a:buNone/>
              <a:defRPr sz="1600" i="1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1711" y="130541"/>
            <a:ext cx="8086007" cy="776883"/>
          </a:xfrm>
          <a:ln>
            <a:noFill/>
          </a:ln>
        </p:spPr>
        <p:txBody>
          <a:bodyPr anchor="b">
            <a:noAutofit/>
          </a:bodyPr>
          <a:lstStyle>
            <a:lvl1pPr>
              <a:defRPr sz="4000" b="0">
                <a:solidFill>
                  <a:schemeClr val="bg1"/>
                </a:solidFill>
                <a:latin typeface="Lovelo Black" panose="020000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46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749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9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328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738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55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12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905803B-10B5-473D-93F1-D30C55BCA138}"/>
              </a:ext>
            </a:extLst>
          </p:cNvPr>
          <p:cNvSpPr/>
          <p:nvPr userDrawn="1"/>
        </p:nvSpPr>
        <p:spPr>
          <a:xfrm>
            <a:off x="0" y="0"/>
            <a:ext cx="12192000" cy="1037968"/>
          </a:xfrm>
          <a:prstGeom prst="rect">
            <a:avLst/>
          </a:prstGeom>
          <a:solidFill>
            <a:srgbClr val="003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5386CF-A4FC-4696-BEB9-095A2373C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97" y="124603"/>
            <a:ext cx="4532198" cy="90144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Lovelo Black" panose="02000000000000000000" pitchFamily="50" charset="0"/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572BD-0145-4E34-98A3-29EE6CAF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10515600" cy="4746992"/>
          </a:xfrm>
        </p:spPr>
        <p:txBody>
          <a:bodyPr>
            <a:normAutofit/>
          </a:bodyPr>
          <a:lstStyle>
            <a:lvl1pPr>
              <a:defRPr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6B2295-7366-4096-8A54-62265DED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78676" y="5811838"/>
            <a:ext cx="838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B83948FF-1141-44E2-B6DA-54CB4D7D54B3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1ADACCC-A7C9-41D7-AFA1-3E0B597F4B01}"/>
              </a:ext>
            </a:extLst>
          </p:cNvPr>
          <p:cNvCxnSpPr/>
          <p:nvPr userDrawn="1"/>
        </p:nvCxnSpPr>
        <p:spPr>
          <a:xfrm>
            <a:off x="0" y="6176963"/>
            <a:ext cx="659524" cy="0"/>
          </a:xfrm>
          <a:prstGeom prst="line">
            <a:avLst/>
          </a:prstGeom>
          <a:ln w="19050">
            <a:solidFill>
              <a:srgbClr val="0032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5EB071B7-0372-433D-B4C3-5923286F0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1" y="131300"/>
            <a:ext cx="2318253" cy="775368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B93AFDCE-B46D-4F41-84E6-051F9DC08A8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64276" y="6468703"/>
            <a:ext cx="6063448" cy="38929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Autor, JN, 000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C768198-758A-48A7-B654-462241DCF31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42760" y="131300"/>
            <a:ext cx="3397558" cy="901442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Lora" panose="02000503000000020004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28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GB" dirty="0"/>
              <a:t> | idea</a:t>
            </a:r>
          </a:p>
        </p:txBody>
      </p:sp>
    </p:spTree>
    <p:extLst>
      <p:ext uri="{BB962C8B-B14F-4D97-AF65-F5344CB8AC3E}">
        <p14:creationId xmlns:p14="http://schemas.microsoft.com/office/powerpoint/2010/main" val="1646997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113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1914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29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25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198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84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473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49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8960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0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B7A29-5808-4A32-AA02-009DDD45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51D11B-E1ED-4C7D-B367-8C271F92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5ACCD-CEB0-4622-91C1-7C471B5D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FBF5AA-7CF9-42CB-9152-78804CEB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EDC17-9273-4D35-8C3C-2FE4EDBA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9913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539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12192000" cy="1370015"/>
          </a:xfrm>
          <a:prstGeom prst="rect">
            <a:avLst/>
          </a:prstGeom>
          <a:solidFill>
            <a:srgbClr val="9E1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599" y="113507"/>
            <a:ext cx="3130135" cy="1143000"/>
          </a:xfrm>
        </p:spPr>
        <p:txBody>
          <a:bodyPr>
            <a:noAutofit/>
          </a:bodyPr>
          <a:lstStyle>
            <a:lvl1pPr algn="l">
              <a:defRPr sz="5333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733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sz="3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sz="2667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26" name="Picture 2" descr="Bildergebnis für neurogeriatrie kiel logo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9" y="5818597"/>
            <a:ext cx="1536171" cy="8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363424" y="6173777"/>
            <a:ext cx="828576" cy="316472"/>
          </a:xfr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913FC1E-6D7A-493D-8DC3-0884633BCF60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11376587" y="6501341"/>
            <a:ext cx="960107" cy="0"/>
          </a:xfrm>
          <a:prstGeom prst="line">
            <a:avLst/>
          </a:prstGeom>
          <a:ln>
            <a:solidFill>
              <a:srgbClr val="9E1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067556" y="6517544"/>
            <a:ext cx="7968885" cy="310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67" i="0" baseline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1CC6EB-2CC9-4FA3-B4CE-F25D7894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0506" y="113507"/>
            <a:ext cx="6431821" cy="11430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2pPr>
            <a:lvl3pPr marL="1219170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3pPr>
            <a:lvl4pPr marL="1828754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4pPr>
            <a:lvl5pPr marL="2438339" indent="0">
              <a:buNone/>
              <a:defRPr>
                <a:solidFill>
                  <a:schemeClr val="bg1"/>
                </a:solidFill>
                <a:latin typeface="Lora" panose="02000503000000020004" pitchFamily="2" charset="0"/>
              </a:defRPr>
            </a:lvl5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14500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338" y="164231"/>
            <a:ext cx="8366234" cy="776883"/>
          </a:xfrm>
          <a:ln>
            <a:noFill/>
          </a:ln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8179"/>
            <a:ext cx="10515600" cy="4978784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759869" y="6375522"/>
            <a:ext cx="2283069" cy="482478"/>
          </a:xfrm>
        </p:spPr>
        <p:txBody>
          <a:bodyPr>
            <a:normAutofit/>
          </a:bodyPr>
          <a:lstStyle>
            <a:lvl1pPr marL="0" indent="0" algn="r">
              <a:buNone/>
              <a:defRPr sz="160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de-DE" dirty="0"/>
              <a:t>Autor, 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DBDF3-20A2-4267-AAB6-302DA9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E896E-2165-425C-9257-57BD240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E08837-75CF-4C2F-91EB-3F8F050B6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56377-DD97-412F-9D95-D7C3AE93D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9482A7-8F8A-4D3F-B01B-1F09EF4E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5163D8-DA2D-4170-97D5-C62A71C9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7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806C6-A661-43FA-A240-9C3F61C0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33BFDE-2E5B-4D1C-A7D6-11328895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2D95A1-C1D0-4E26-B988-5380EAC41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C72E24-E738-4873-ADBD-6CBC28BF3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8BACEFA-4B9E-4B2B-A2A0-B8074146F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43E117-F07D-4EDE-9D7E-AB34461F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85760A-AF36-4BE3-986A-D389DB82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B79710-2AEA-4DE6-AB99-16A82D41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50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BD4CA1-4CF8-4C91-96F5-78CC859B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3D7CED-FB33-49E7-BC5F-8BE2F3E6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89FF8E-9962-4870-BC96-9A56842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461130-232F-49AC-96D9-73AD0630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2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F64299-9962-4D23-A951-7090B46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82416F-8754-46CB-9A1D-C4D9D2DD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3938C-4DF7-4374-AC8A-F2AE7923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42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AC890-51AD-49BF-8BF2-CF274FB2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DA0E-537C-44C0-991D-7DB159D2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FED58-7BAF-4633-ADE9-23391610B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E2545B-0444-43ED-AF44-1683BF84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571607-AD5A-41E8-BAB9-FB6B970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66D1A-87E4-41B3-AD9B-C7CA19B5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162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9C07F-CD6B-427A-8E2E-D5DBA986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D0A58D2-191E-4707-BAB2-75969871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A87D-06F8-471A-9468-E80351377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486EFE-73DD-4E98-83CD-63ADF71B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D9500-50E1-4689-AB18-5376A7A1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6DEDBE-52F9-4DF1-A4A9-6A165FC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45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91ABB3F-8FFF-46F4-BDB1-D321D0F8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EEE29-7400-43DA-9C1C-C1EDE4C34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F4566E-C450-4947-8B6A-0FAA52FDA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F4A58-0E9D-46ED-BC23-C25DAF0D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D98F66-B138-495F-9A7B-7011E3CCC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948FF-1141-44E2-B6DA-54CB4D7D54B3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6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504949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Parameter selection</a:t>
            </a:r>
            <a:br>
              <a:rPr lang="en-US" sz="4800" dirty="0"/>
            </a:br>
            <a:r>
              <a:rPr lang="en-US" sz="2800" dirty="0">
                <a:latin typeface="Lora" panose="02000503000000020004" pitchFamily="2" charset="0"/>
              </a:rPr>
              <a:t>| </a:t>
            </a:r>
            <a:r>
              <a:rPr lang="en-US" sz="2800" dirty="0" err="1">
                <a:latin typeface="Lora" panose="02000503000000020004" pitchFamily="2" charset="0"/>
              </a:rPr>
              <a:t>komm</a:t>
            </a:r>
            <a:r>
              <a:rPr lang="en-US" sz="2800" dirty="0">
                <a:latin typeface="Lora" panose="02000503000000020004" pitchFamily="2" charset="0"/>
              </a:rPr>
              <a:t> </a:t>
            </a:r>
            <a:r>
              <a:rPr lang="en-US" sz="2800" dirty="0" err="1">
                <a:latin typeface="Lora" panose="02000503000000020004" pitchFamily="2" charset="0"/>
              </a:rPr>
              <a:t>hol</a:t>
            </a:r>
            <a:r>
              <a:rPr lang="en-US" sz="2800" dirty="0">
                <a:latin typeface="Lora" panose="02000503000000020004" pitchFamily="2" charset="0"/>
              </a:rPr>
              <a:t> das lasso </a:t>
            </a:r>
            <a:r>
              <a:rPr lang="en-US" sz="2800" dirty="0" err="1">
                <a:latin typeface="Lora" panose="02000503000000020004" pitchFamily="2" charset="0"/>
              </a:rPr>
              <a:t>raus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12</a:t>
            </a:r>
            <a:r>
              <a:rPr lang="en-GB" sz="1800" i="1" baseline="30000" dirty="0"/>
              <a:t>th</a:t>
            </a:r>
            <a:r>
              <a:rPr lang="en-GB" sz="1800" i="1" dirty="0"/>
              <a:t> December 2019</a:t>
            </a:r>
          </a:p>
        </p:txBody>
      </p:sp>
      <p:pic>
        <p:nvPicPr>
          <p:cNvPr id="4" name="Olaf_Henning_-_Cowboy_und_Indianer_komm_hol_das_Lasso_rauswmv">
            <a:hlinkClick r:id="" action="ppaction://media"/>
            <a:extLst>
              <a:ext uri="{FF2B5EF4-FFF2-40B4-BE49-F238E27FC236}">
                <a16:creationId xmlns:a16="http://schemas.microsoft.com/office/drawing/2014/main" id="{C15FEBA6-7D67-451B-9BDC-C3CE88CB4B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060" end="195354.9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0669" y="61163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08950-26F7-4308-902C-DC8F5319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196DD-C3EC-40B9-BD19-20BB445C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7174230" cy="4746992"/>
          </a:xfrm>
        </p:spPr>
        <p:txBody>
          <a:bodyPr>
            <a:normAutofit/>
          </a:bodyPr>
          <a:lstStyle/>
          <a:p>
            <a:r>
              <a:rPr lang="en-US" dirty="0"/>
              <a:t>Open access </a:t>
            </a:r>
            <a:r>
              <a:rPr lang="en-US" sz="2000" dirty="0"/>
              <a:t>(5967 citations)</a:t>
            </a:r>
          </a:p>
          <a:p>
            <a:r>
              <a:rPr lang="en-US" dirty="0"/>
              <a:t>Additional slides &amp; videos</a:t>
            </a:r>
          </a:p>
          <a:p>
            <a:r>
              <a:rPr lang="en-US" dirty="0"/>
              <a:t>R-code</a:t>
            </a:r>
          </a:p>
          <a:p>
            <a:endParaRPr lang="en-US" dirty="0"/>
          </a:p>
          <a:p>
            <a:r>
              <a:rPr lang="en-US" dirty="0"/>
              <a:t>Book: SAMBA</a:t>
            </a:r>
          </a:p>
          <a:p>
            <a:r>
              <a:rPr lang="en-US" dirty="0"/>
              <a:t>Rest: </a:t>
            </a:r>
            <a:r>
              <a:rPr lang="en-US" sz="2400" dirty="0"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http://fs2.american.edu/alberto/www/analytics/ISLRLectures.html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43C184-2835-4798-9C69-8EFE2CFC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3A6D752-39B7-412C-9CB2-1DE24F403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BB5A5F-DD61-4354-B281-9379B8850D1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DC4498-1286-453B-AA56-0FA863B5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380" y="1694632"/>
            <a:ext cx="2799369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0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0797-4638-4FA2-83CD-53C6F6223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504949"/>
            <a:ext cx="10515600" cy="2005013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Stats in the field</a:t>
            </a:r>
            <a:br>
              <a:rPr lang="en-US" sz="4800" dirty="0"/>
            </a:br>
            <a:r>
              <a:rPr lang="en-US" sz="2800" dirty="0">
                <a:latin typeface="Lora" panose="02000503000000020004" pitchFamily="2" charset="0"/>
              </a:rPr>
              <a:t>| </a:t>
            </a:r>
            <a:r>
              <a:rPr lang="en-US" sz="2800" dirty="0" err="1">
                <a:latin typeface="Lora" panose="02000503000000020004" pitchFamily="2" charset="0"/>
              </a:rPr>
              <a:t>komm</a:t>
            </a:r>
            <a:r>
              <a:rPr lang="en-US" sz="2800" dirty="0">
                <a:latin typeface="Lora" panose="02000503000000020004" pitchFamily="2" charset="0"/>
              </a:rPr>
              <a:t> </a:t>
            </a:r>
            <a:r>
              <a:rPr lang="en-US" sz="2800" dirty="0" err="1">
                <a:latin typeface="Lora" panose="02000503000000020004" pitchFamily="2" charset="0"/>
              </a:rPr>
              <a:t>hol</a:t>
            </a:r>
            <a:r>
              <a:rPr lang="en-US" sz="2800" dirty="0">
                <a:latin typeface="Lora" panose="02000503000000020004" pitchFamily="2" charset="0"/>
              </a:rPr>
              <a:t> das lasso </a:t>
            </a:r>
            <a:r>
              <a:rPr lang="en-US" sz="2800" dirty="0" err="1">
                <a:latin typeface="Lora" panose="02000503000000020004" pitchFamily="2" charset="0"/>
              </a:rPr>
              <a:t>raus</a:t>
            </a:r>
            <a:endParaRPr lang="en-GB" sz="4800" dirty="0">
              <a:latin typeface="Lora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FFEB67-3889-447D-81FC-5E6D8343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3886559"/>
            <a:ext cx="9144000" cy="1903412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/>
              <a:t>Julius Welzel</a:t>
            </a:r>
          </a:p>
          <a:p>
            <a:pPr algn="l"/>
            <a:r>
              <a:rPr lang="en-GB" sz="1800" i="1" dirty="0"/>
              <a:t>Kiel, 7</a:t>
            </a:r>
            <a:r>
              <a:rPr lang="en-GB" sz="1800" i="1" baseline="30000" dirty="0"/>
              <a:t>th</a:t>
            </a:r>
            <a:r>
              <a:rPr lang="en-GB" sz="1800" i="1" dirty="0"/>
              <a:t> January 2020</a:t>
            </a:r>
          </a:p>
        </p:txBody>
      </p:sp>
      <p:pic>
        <p:nvPicPr>
          <p:cNvPr id="4" name="Olaf_Henning_-_Cowboy_und_Indianer_komm_hol_das_Lasso_rauswmv">
            <a:hlinkClick r:id="" action="ppaction://media"/>
            <a:extLst>
              <a:ext uri="{FF2B5EF4-FFF2-40B4-BE49-F238E27FC236}">
                <a16:creationId xmlns:a16="http://schemas.microsoft.com/office/drawing/2014/main" id="{C15FEBA6-7D67-451B-9BDC-C3CE88CB4B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060" end="195354.91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0669" y="61163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6E1D3-740E-4FBC-9C4A-9A9BF1C4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910A02-55E5-4897-9B8A-CE9927B6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18" y="1326778"/>
            <a:ext cx="8077200" cy="47469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ICF model &amp;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ComOn</a:t>
            </a:r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endParaRPr lang="en-US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F5A16-4FE3-4A6A-9C70-A27E493C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D64A49-B05A-4F59-B446-564AE09962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BC3CBB-FAC3-4B2B-B98A-E2E008E1E0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976900" y="124603"/>
            <a:ext cx="3397558" cy="901442"/>
          </a:xfrm>
        </p:spPr>
        <p:txBody>
          <a:bodyPr/>
          <a:lstStyle/>
          <a:p>
            <a:r>
              <a:rPr lang="en-US" dirty="0"/>
              <a:t>|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2DD0905-67B2-4F18-B65F-BC23DE8CD29B}"/>
                  </a:ext>
                </a:extLst>
              </p:cNvPr>
              <p:cNvSpPr txBox="1"/>
              <p:nvPr/>
            </p:nvSpPr>
            <p:spPr>
              <a:xfrm>
                <a:off x="5580049" y="2056510"/>
                <a:ext cx="4884026" cy="1749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de-DE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2DD0905-67B2-4F18-B65F-BC23DE8C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49" y="2056510"/>
                <a:ext cx="4884026" cy="1749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A506A186-B388-48C4-8701-00B15B7ECCD0}"/>
              </a:ext>
            </a:extLst>
          </p:cNvPr>
          <p:cNvSpPr/>
          <p:nvPr/>
        </p:nvSpPr>
        <p:spPr>
          <a:xfrm>
            <a:off x="1558794" y="2200367"/>
            <a:ext cx="222684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updrs_3_total_c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numberICDs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dia_s_total_score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bia_muscle_mass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FESI_total_score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aesd_s_total_score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moca_total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idal_total_score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adl_total_score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living_cond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sppb_total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NAA_total_score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gender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education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sppb_walking_aid</a:t>
            </a:r>
            <a:endParaRPr lang="en-US" sz="1600" dirty="0"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3D2A174-F419-47AD-A9FE-89EFE2CFF704}"/>
              </a:ext>
            </a:extLst>
          </p:cNvPr>
          <p:cNvSpPr/>
          <p:nvPr/>
        </p:nvSpPr>
        <p:spPr>
          <a:xfrm>
            <a:off x="7374458" y="5004951"/>
            <a:ext cx="2226846" cy="87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Δ</a:t>
            </a:r>
            <a:r>
              <a:rPr lang="de-DE" sz="3200" dirty="0" err="1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TMT</a:t>
            </a:r>
            <a:r>
              <a:rPr lang="de-DE" sz="3200" baseline="-25000" dirty="0" err="1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</a:t>
            </a:r>
            <a:r>
              <a:rPr lang="de-DE" sz="3200" baseline="-25000" dirty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-a</a:t>
            </a:r>
            <a:endParaRPr lang="en-US" sz="3200" baseline="-25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2986DDF-701B-4DB1-9686-FC2EF4698AD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785640" y="4216304"/>
            <a:ext cx="3588818" cy="1227570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74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8310FB65-736D-4DA5-951A-8E3AD4BE1E19}"/>
              </a:ext>
            </a:extLst>
          </p:cNvPr>
          <p:cNvSpPr/>
          <p:nvPr/>
        </p:nvSpPr>
        <p:spPr>
          <a:xfrm>
            <a:off x="5260835" y="3429000"/>
            <a:ext cx="5540515" cy="1381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D14A1B-46D2-42C6-B591-599945D7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Cv</a:t>
            </a:r>
            <a:r>
              <a:rPr lang="en-US" dirty="0"/>
              <a:t> and lasso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9541DF-39D3-4FFE-AE4E-DBB0476C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2" name="Inhaltsplatzhalter 11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348E9A7-DD0A-498A-85DF-215801778AE5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92" y="1224509"/>
            <a:ext cx="5540515" cy="192563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83CB051-023F-4AEF-97B2-780151AA8D0C}"/>
                  </a:ext>
                </a:extLst>
              </p:cNvPr>
              <p:cNvSpPr txBox="1"/>
              <p:nvPr/>
            </p:nvSpPr>
            <p:spPr>
              <a:xfrm>
                <a:off x="1252752" y="3225872"/>
                <a:ext cx="3065088" cy="2099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4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48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60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83CB051-023F-4AEF-97B2-780151AA8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52" y="3225872"/>
                <a:ext cx="3065088" cy="2099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3ED4FAE-3426-42C8-A993-F0D4147F0B12}"/>
              </a:ext>
            </a:extLst>
          </p:cNvPr>
          <p:cNvGrpSpPr/>
          <p:nvPr/>
        </p:nvGrpSpPr>
        <p:grpSpPr>
          <a:xfrm>
            <a:off x="5372100" y="3740374"/>
            <a:ext cx="5303520" cy="389298"/>
            <a:chOff x="5372100" y="3740374"/>
            <a:chExt cx="5303520" cy="389298"/>
          </a:xfrm>
          <a:solidFill>
            <a:srgbClr val="4DA7CB"/>
          </a:solidFill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B32E4EE-A919-49E9-A6AE-23241C922BCB}"/>
                </a:ext>
              </a:extLst>
            </p:cNvPr>
            <p:cNvSpPr/>
            <p:nvPr/>
          </p:nvSpPr>
          <p:spPr>
            <a:xfrm>
              <a:off x="5372100" y="3740374"/>
              <a:ext cx="5303520" cy="3892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	Training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FDC3170-7271-4762-9EEC-43B86244B5E0}"/>
                </a:ext>
              </a:extLst>
            </p:cNvPr>
            <p:cNvSpPr/>
            <p:nvPr/>
          </p:nvSpPr>
          <p:spPr>
            <a:xfrm>
              <a:off x="5372100" y="3740375"/>
              <a:ext cx="1954530" cy="389297"/>
            </a:xfrm>
            <a:prstGeom prst="rect">
              <a:avLst/>
            </a:prstGeom>
            <a:solidFill>
              <a:srgbClr val="C45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Test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D5A8F92-922A-4B94-831A-7739213A9BC4}"/>
              </a:ext>
            </a:extLst>
          </p:cNvPr>
          <p:cNvGrpSpPr/>
          <p:nvPr/>
        </p:nvGrpSpPr>
        <p:grpSpPr>
          <a:xfrm>
            <a:off x="5372100" y="4311315"/>
            <a:ext cx="5303520" cy="389297"/>
            <a:chOff x="5217848" y="3791839"/>
            <a:chExt cx="5303520" cy="38929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8C7F922-BECD-40C7-8AC7-2550B063CC7C}"/>
                </a:ext>
              </a:extLst>
            </p:cNvPr>
            <p:cNvSpPr/>
            <p:nvPr/>
          </p:nvSpPr>
          <p:spPr>
            <a:xfrm>
              <a:off x="5217848" y="3791839"/>
              <a:ext cx="5303520" cy="389297"/>
            </a:xfrm>
            <a:prstGeom prst="rect">
              <a:avLst/>
            </a:prstGeom>
            <a:solidFill>
              <a:srgbClr val="4DA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			Training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C6B7BDA-1A75-444D-B55F-48ACCF2842E6}"/>
                </a:ext>
              </a:extLst>
            </p:cNvPr>
            <p:cNvSpPr/>
            <p:nvPr/>
          </p:nvSpPr>
          <p:spPr>
            <a:xfrm>
              <a:off x="5897932" y="3791839"/>
              <a:ext cx="1954529" cy="389297"/>
            </a:xfrm>
            <a:prstGeom prst="rect">
              <a:avLst/>
            </a:prstGeom>
            <a:solidFill>
              <a:srgbClr val="C45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Test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79328BA-5949-48AA-AF6D-8D5CD5A188B5}"/>
              </a:ext>
            </a:extLst>
          </p:cNvPr>
          <p:cNvGrpSpPr/>
          <p:nvPr/>
        </p:nvGrpSpPr>
        <p:grpSpPr>
          <a:xfrm>
            <a:off x="5372100" y="5390426"/>
            <a:ext cx="5303520" cy="389298"/>
            <a:chOff x="5372100" y="3740374"/>
            <a:chExt cx="5303520" cy="389298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2D4DDBC-DD86-4FA2-A36A-868F112B43D8}"/>
                </a:ext>
              </a:extLst>
            </p:cNvPr>
            <p:cNvSpPr/>
            <p:nvPr/>
          </p:nvSpPr>
          <p:spPr>
            <a:xfrm>
              <a:off x="5372100" y="3740374"/>
              <a:ext cx="5303520" cy="389297"/>
            </a:xfrm>
            <a:prstGeom prst="rect">
              <a:avLst/>
            </a:prstGeom>
            <a:solidFill>
              <a:srgbClr val="4DA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Training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C5C5DE18-6414-4A18-83AE-F459C48F1D45}"/>
                </a:ext>
              </a:extLst>
            </p:cNvPr>
            <p:cNvSpPr/>
            <p:nvPr/>
          </p:nvSpPr>
          <p:spPr>
            <a:xfrm>
              <a:off x="5372100" y="3740375"/>
              <a:ext cx="723900" cy="389297"/>
            </a:xfrm>
            <a:prstGeom prst="rect">
              <a:avLst/>
            </a:prstGeom>
            <a:solidFill>
              <a:srgbClr val="C45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Test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6964E14-4EDC-41F1-8EDF-1244C6A9665A}"/>
              </a:ext>
            </a:extLst>
          </p:cNvPr>
          <p:cNvGrpSpPr/>
          <p:nvPr/>
        </p:nvGrpSpPr>
        <p:grpSpPr>
          <a:xfrm>
            <a:off x="5372100" y="5961367"/>
            <a:ext cx="5303520" cy="389297"/>
            <a:chOff x="5217848" y="3791839"/>
            <a:chExt cx="5303520" cy="389297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7D89E930-6C49-46EE-9D65-3CDABAB932AF}"/>
                </a:ext>
              </a:extLst>
            </p:cNvPr>
            <p:cNvSpPr/>
            <p:nvPr/>
          </p:nvSpPr>
          <p:spPr>
            <a:xfrm>
              <a:off x="5217848" y="3791839"/>
              <a:ext cx="5303520" cy="389297"/>
            </a:xfrm>
            <a:prstGeom prst="rect">
              <a:avLst/>
            </a:prstGeom>
            <a:solidFill>
              <a:srgbClr val="4DA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	Training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6B3E1FAB-F758-434C-AD64-DB1FB633B670}"/>
                </a:ext>
              </a:extLst>
            </p:cNvPr>
            <p:cNvSpPr/>
            <p:nvPr/>
          </p:nvSpPr>
          <p:spPr>
            <a:xfrm>
              <a:off x="5897933" y="3791839"/>
              <a:ext cx="723900" cy="389297"/>
            </a:xfrm>
            <a:prstGeom prst="rect">
              <a:avLst/>
            </a:prstGeom>
            <a:solidFill>
              <a:srgbClr val="C45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Test</a:t>
              </a: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F76EC80A-7E79-45EF-8DD7-F1E1E9B45309}"/>
              </a:ext>
            </a:extLst>
          </p:cNvPr>
          <p:cNvSpPr txBox="1"/>
          <p:nvPr/>
        </p:nvSpPr>
        <p:spPr>
          <a:xfrm>
            <a:off x="5372100" y="3260255"/>
            <a:ext cx="24231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CV (holdout: 25) 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130D2A4-88EC-4C13-8AB0-9996F44EE7E9}"/>
              </a:ext>
            </a:extLst>
          </p:cNvPr>
          <p:cNvSpPr/>
          <p:nvPr/>
        </p:nvSpPr>
        <p:spPr>
          <a:xfrm>
            <a:off x="5260835" y="5159592"/>
            <a:ext cx="5540515" cy="1381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296AE6F-7AE7-4EB2-9A09-C4BACB046FB2}"/>
              </a:ext>
            </a:extLst>
          </p:cNvPr>
          <p:cNvSpPr txBox="1"/>
          <p:nvPr/>
        </p:nvSpPr>
        <p:spPr>
          <a:xfrm>
            <a:off x="5372100" y="4928760"/>
            <a:ext cx="24231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CV (holdout: 5)</a:t>
            </a:r>
          </a:p>
        </p:txBody>
      </p:sp>
      <p:sp>
        <p:nvSpPr>
          <p:cNvPr id="41" name="Inhaltsplatzhalter 40">
            <a:extLst>
              <a:ext uri="{FF2B5EF4-FFF2-40B4-BE49-F238E27FC236}">
                <a16:creationId xmlns:a16="http://schemas.microsoft.com/office/drawing/2014/main" id="{271B9CD3-387E-4424-83B0-3D71008033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2E597D3-DDBE-447F-BABE-0ABE119D3DF8}"/>
              </a:ext>
            </a:extLst>
          </p:cNvPr>
          <p:cNvSpPr txBox="1"/>
          <p:nvPr/>
        </p:nvSpPr>
        <p:spPr>
          <a:xfrm>
            <a:off x="1339609" y="5619619"/>
            <a:ext cx="27441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Shrink 16 Variables?</a:t>
            </a:r>
          </a:p>
        </p:txBody>
      </p:sp>
    </p:spTree>
    <p:extLst>
      <p:ext uri="{BB962C8B-B14F-4D97-AF65-F5344CB8AC3E}">
        <p14:creationId xmlns:p14="http://schemas.microsoft.com/office/powerpoint/2010/main" val="259978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CE0FB-1228-44AC-9076-1CEAD3E7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compare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39FC6F-7E2D-43F8-A9F3-A9511B3C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D13E209-7E74-481E-8FB1-E111694C448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6CB862-C83C-4CB7-AED2-4C9F431728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| CV &amp; lambda</a:t>
            </a:r>
          </a:p>
        </p:txBody>
      </p:sp>
      <p:pic>
        <p:nvPicPr>
          <p:cNvPr id="12" name="Inhaltsplatzhalter 11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09BD280C-5563-424E-B1AD-B52C00AAD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 t="9598" r="6696" b="2749"/>
          <a:stretch/>
        </p:blipFill>
        <p:spPr>
          <a:xfrm>
            <a:off x="982980" y="1500690"/>
            <a:ext cx="10226040" cy="5162661"/>
          </a:xfrm>
        </p:spPr>
      </p:pic>
    </p:spTree>
    <p:extLst>
      <p:ext uri="{BB962C8B-B14F-4D97-AF65-F5344CB8AC3E}">
        <p14:creationId xmlns:p14="http://schemas.microsoft.com/office/powerpoint/2010/main" val="269757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CE0FB-1228-44AC-9076-1CEAD3E7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compare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39FC6F-7E2D-43F8-A9F3-A9511B3C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6CB862-C83C-4CB7-AED2-4C9F431728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| </a:t>
            </a:r>
            <a:r>
              <a:rPr lang="en-US" i="1" dirty="0"/>
              <a:t>n</a:t>
            </a:r>
            <a:r>
              <a:rPr lang="en-US" dirty="0"/>
              <a:t> of variables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6B64534C-B04F-469F-8350-249DD0B4E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26" y="1383753"/>
            <a:ext cx="6786948" cy="5091647"/>
          </a:xfrm>
          <a:prstGeom prst="rect">
            <a:avLst/>
          </a:prstGeom>
        </p:spPr>
      </p:pic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0C4AB87C-642B-459D-A03C-036046D12F3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3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D31996C-E110-4DDA-80D5-27A561D0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40" y="1426253"/>
            <a:ext cx="6379258" cy="47857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2CE0FB-1228-44AC-9076-1CEAD3E7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compare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6CB862-C83C-4CB7-AED2-4C9F431728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| </a:t>
            </a:r>
            <a:r>
              <a:rPr lang="en-US" i="1" dirty="0"/>
              <a:t>n</a:t>
            </a:r>
            <a:r>
              <a:rPr lang="en-US" dirty="0"/>
              <a:t> of variables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3A1B913-9382-4DB7-BB76-1DC969DDD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/>
          <a:stretch/>
        </p:blipFill>
        <p:spPr>
          <a:xfrm>
            <a:off x="6252210" y="1169596"/>
            <a:ext cx="6283716" cy="4915591"/>
          </a:xfrm>
          <a:prstGeom prst="rect">
            <a:avLst/>
          </a:prstGeom>
        </p:spPr>
      </p:pic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A540E00C-1B65-45FB-B6ED-2887E2E366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B1909FB-6D48-4322-B92F-A1EB11A8BEBF}"/>
              </a:ext>
            </a:extLst>
          </p:cNvPr>
          <p:cNvCxnSpPr/>
          <p:nvPr/>
        </p:nvCxnSpPr>
        <p:spPr>
          <a:xfrm>
            <a:off x="3112068" y="2068830"/>
            <a:ext cx="0" cy="765810"/>
          </a:xfrm>
          <a:prstGeom prst="straightConnector1">
            <a:avLst/>
          </a:prstGeom>
          <a:ln w="57150">
            <a:solidFill>
              <a:srgbClr val="C454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C8AB7F0-6729-40EF-981E-C50E692AD597}"/>
              </a:ext>
            </a:extLst>
          </p:cNvPr>
          <p:cNvCxnSpPr/>
          <p:nvPr/>
        </p:nvCxnSpPr>
        <p:spPr>
          <a:xfrm>
            <a:off x="9229892" y="961433"/>
            <a:ext cx="0" cy="765810"/>
          </a:xfrm>
          <a:prstGeom prst="straightConnector1">
            <a:avLst/>
          </a:prstGeom>
          <a:ln w="57150">
            <a:solidFill>
              <a:srgbClr val="C454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3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85946-D309-47C0-A9D9-158F55BB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310C45-A7C0-49A8-A0A7-6F8D5E76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1614C453-BC3E-4AE5-B582-95F6ABA13FF0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04823390"/>
              </p:ext>
            </p:extLst>
          </p:nvPr>
        </p:nvGraphicFramePr>
        <p:xfrm>
          <a:off x="240424" y="1868804"/>
          <a:ext cx="6030195" cy="62313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00863">
                  <a:extLst>
                    <a:ext uri="{9D8B030D-6E8A-4147-A177-3AD203B41FA5}">
                      <a16:colId xmlns:a16="http://schemas.microsoft.com/office/drawing/2014/main" val="1625266727"/>
                    </a:ext>
                  </a:extLst>
                </a:gridCol>
                <a:gridCol w="1304385">
                  <a:extLst>
                    <a:ext uri="{9D8B030D-6E8A-4147-A177-3AD203B41FA5}">
                      <a16:colId xmlns:a16="http://schemas.microsoft.com/office/drawing/2014/main" val="286674590"/>
                    </a:ext>
                  </a:extLst>
                </a:gridCol>
                <a:gridCol w="916177">
                  <a:extLst>
                    <a:ext uri="{9D8B030D-6E8A-4147-A177-3AD203B41FA5}">
                      <a16:colId xmlns:a16="http://schemas.microsoft.com/office/drawing/2014/main" val="838659925"/>
                    </a:ext>
                  </a:extLst>
                </a:gridCol>
                <a:gridCol w="1304385">
                  <a:extLst>
                    <a:ext uri="{9D8B030D-6E8A-4147-A177-3AD203B41FA5}">
                      <a16:colId xmlns:a16="http://schemas.microsoft.com/office/drawing/2014/main" val="4206842276"/>
                    </a:ext>
                  </a:extLst>
                </a:gridCol>
                <a:gridCol w="1304385">
                  <a:extLst>
                    <a:ext uri="{9D8B030D-6E8A-4147-A177-3AD203B41FA5}">
                      <a16:colId xmlns:a16="http://schemas.microsoft.com/office/drawing/2014/main" val="446577690"/>
                    </a:ext>
                  </a:extLst>
                </a:gridCol>
              </a:tblGrid>
              <a:tr h="36977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ordR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adjR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NumObs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7142431"/>
                  </a:ext>
                </a:extLst>
              </a:tr>
              <a:tr h="25316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0.1377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0.0838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2.5553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0.0338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715457"/>
                  </a:ext>
                </a:extLst>
              </a:tr>
            </a:tbl>
          </a:graphicData>
        </a:graphic>
      </p:graphicFrame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25FDAB8E-EAF9-4D01-A95E-EB8F488C410C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795817649"/>
              </p:ext>
            </p:extLst>
          </p:nvPr>
        </p:nvGraphicFramePr>
        <p:xfrm>
          <a:off x="278986" y="3218295"/>
          <a:ext cx="5991633" cy="24624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12705">
                  <a:extLst>
                    <a:ext uri="{9D8B030D-6E8A-4147-A177-3AD203B41FA5}">
                      <a16:colId xmlns:a16="http://schemas.microsoft.com/office/drawing/2014/main" val="486243582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1597054716"/>
                    </a:ext>
                  </a:extLst>
                </a:gridCol>
                <a:gridCol w="1017269">
                  <a:extLst>
                    <a:ext uri="{9D8B030D-6E8A-4147-A177-3AD203B41FA5}">
                      <a16:colId xmlns:a16="http://schemas.microsoft.com/office/drawing/2014/main" val="4145348419"/>
                    </a:ext>
                  </a:extLst>
                </a:gridCol>
                <a:gridCol w="905391">
                  <a:extLst>
                    <a:ext uri="{9D8B030D-6E8A-4147-A177-3AD203B41FA5}">
                      <a16:colId xmlns:a16="http://schemas.microsoft.com/office/drawing/2014/main" val="1659492418"/>
                    </a:ext>
                  </a:extLst>
                </a:gridCol>
                <a:gridCol w="1181848">
                  <a:extLst>
                    <a:ext uri="{9D8B030D-6E8A-4147-A177-3AD203B41FA5}">
                      <a16:colId xmlns:a16="http://schemas.microsoft.com/office/drawing/2014/main" val="1854608793"/>
                    </a:ext>
                  </a:extLst>
                </a:gridCol>
              </a:tblGrid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 err="1"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Row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 err="1"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Estimate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SE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 err="1"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tStat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 err="1">
                          <a:effectLst/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pValue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504838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>
                          <a:effectLst/>
                        </a:rPr>
                        <a:t>(</a:t>
                      </a:r>
                      <a:r>
                        <a:rPr lang="de-DE" sz="1600" u="none" strike="noStrike" dirty="0" err="1">
                          <a:effectLst/>
                        </a:rPr>
                        <a:t>Intercept</a:t>
                      </a:r>
                      <a:r>
                        <a:rPr lang="de-DE" sz="1600" u="none" strike="noStrike" dirty="0">
                          <a:effectLst/>
                        </a:rPr>
                        <a:t>)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103.089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58.274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1.769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0.081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2996207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numberICDs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0.804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1.396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0.576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0.566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4707178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aesd_s_total_score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2.046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1.067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1.916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0.059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062823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idal_total_score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-18.221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6.972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-2.613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0.011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346717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living_cond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4.613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6.322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0.730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0.468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508596"/>
                  </a:ext>
                </a:extLst>
              </a:tr>
              <a:tr h="351774"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sppb_walking_aid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-35.835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20.075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>
                          <a:effectLst/>
                        </a:rPr>
                        <a:t>-1.785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00000"/>
                        </a:lnSpc>
                      </a:pPr>
                      <a:r>
                        <a:rPr lang="de-DE" sz="1600" u="none" strike="noStrike" dirty="0">
                          <a:effectLst/>
                        </a:rPr>
                        <a:t>0.078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Open Sans Condensed Light" panose="020B0306030504020204" pitchFamily="34" charset="0"/>
                        <a:ea typeface="Open Sans Condensed Light" panose="020B0306030504020204" pitchFamily="34" charset="0"/>
                        <a:cs typeface="Open Sans Condensed Light" panose="020B0306030504020204" pitchFamily="34" charset="0"/>
                      </a:endParaRPr>
                    </a:p>
                  </a:txBody>
                  <a:tcPr marL="4835" marR="4835" marT="483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382770"/>
                  </a:ext>
                </a:extLst>
              </a:tr>
            </a:tbl>
          </a:graphicData>
        </a:graphic>
      </p:graphicFrame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A0E7425-75D0-4FEB-A1D0-4EC6471C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1430338"/>
            <a:ext cx="5698522" cy="4746625"/>
          </a:xfr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3561157-9061-49CB-915D-3F7B97C54416}"/>
              </a:ext>
            </a:extLst>
          </p:cNvPr>
          <p:cNvCxnSpPr>
            <a:cxnSpLocks/>
          </p:cNvCxnSpPr>
          <p:nvPr/>
        </p:nvCxnSpPr>
        <p:spPr>
          <a:xfrm flipH="1">
            <a:off x="5776996" y="4800600"/>
            <a:ext cx="638008" cy="0"/>
          </a:xfrm>
          <a:prstGeom prst="straightConnector1">
            <a:avLst/>
          </a:prstGeom>
          <a:ln w="57150">
            <a:solidFill>
              <a:srgbClr val="C454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20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9D60C-A87E-43DC-817A-0DADC4BC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judge?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4C6130-0A07-449E-8C20-9BA7F211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Mean MSE</a:t>
            </a: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R²</a:t>
            </a:r>
          </a:p>
          <a:p>
            <a:r>
              <a:rPr lang="en-US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Adj R²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3EB39B-B0B6-4D13-91FF-49153DCC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56615F-62D2-4127-840E-F8D4A4EE424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DBD7C8-D3E4-4912-939C-22B94431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76" y="1245725"/>
            <a:ext cx="9081285" cy="369911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B47A59B-C888-46A7-8B05-8D1FDC8DED4F}"/>
              </a:ext>
            </a:extLst>
          </p:cNvPr>
          <p:cNvSpPr/>
          <p:nvPr/>
        </p:nvSpPr>
        <p:spPr>
          <a:xfrm>
            <a:off x="3665540" y="5075065"/>
            <a:ext cx="1477220" cy="537210"/>
          </a:xfrm>
          <a:prstGeom prst="rect">
            <a:avLst/>
          </a:prstGeom>
          <a:solidFill>
            <a:srgbClr val="BBD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34928A8-26FE-4107-A5C8-8FA083A909F6}"/>
              </a:ext>
            </a:extLst>
          </p:cNvPr>
          <p:cNvSpPr/>
          <p:nvPr/>
        </p:nvSpPr>
        <p:spPr>
          <a:xfrm>
            <a:off x="3665540" y="5738725"/>
            <a:ext cx="1477220" cy="537210"/>
          </a:xfrm>
          <a:prstGeom prst="rect">
            <a:avLst/>
          </a:prstGeom>
          <a:solidFill>
            <a:srgbClr val="FDB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08DB0A-11F4-493A-9F17-F1A119578233}"/>
                  </a:ext>
                </a:extLst>
              </p:cNvPr>
              <p:cNvSpPr txBox="1"/>
              <p:nvPr/>
            </p:nvSpPr>
            <p:spPr>
              <a:xfrm>
                <a:off x="7012905" y="5277436"/>
                <a:ext cx="4876591" cy="972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𝑎𝑑𝑗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B08DB0A-11F4-493A-9F17-F1A11957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905" y="5277436"/>
                <a:ext cx="4876591" cy="972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4CAF0A-D09E-4885-BD76-65AAC65CA07E}"/>
                  </a:ext>
                </a:extLst>
              </p:cNvPr>
              <p:cNvSpPr txBox="1"/>
              <p:nvPr/>
            </p:nvSpPr>
            <p:spPr>
              <a:xfrm>
                <a:off x="1792109" y="5226289"/>
                <a:ext cx="3746863" cy="882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34CAF0A-D09E-4885-BD76-65AAC65C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109" y="5226289"/>
                <a:ext cx="3746863" cy="8822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020484B7-8301-4E90-BE45-4BC52EED316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97" y="1243478"/>
            <a:ext cx="11279010" cy="5428029"/>
          </a:xfrm>
        </p:spPr>
      </p:pic>
    </p:spTree>
    <p:extLst>
      <p:ext uri="{BB962C8B-B14F-4D97-AF65-F5344CB8AC3E}">
        <p14:creationId xmlns:p14="http://schemas.microsoft.com/office/powerpoint/2010/main" val="18694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59E66-3177-4DD2-9764-6F639211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Comon</a:t>
            </a:r>
            <a:endParaRPr lang="en-US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53584384-0BD1-4B43-8704-0F128D996F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800312"/>
              </p:ext>
            </p:extLst>
          </p:nvPr>
        </p:nvGraphicFramePr>
        <p:xfrm>
          <a:off x="659524" y="1239519"/>
          <a:ext cx="11147669" cy="522918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114767">
                  <a:extLst>
                    <a:ext uri="{9D8B030D-6E8A-4147-A177-3AD203B41FA5}">
                      <a16:colId xmlns:a16="http://schemas.microsoft.com/office/drawing/2014/main" val="377934644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471690968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3715067338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1837134387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2972958415"/>
                    </a:ext>
                  </a:extLst>
                </a:gridCol>
                <a:gridCol w="1474238">
                  <a:extLst>
                    <a:ext uri="{9D8B030D-6E8A-4147-A177-3AD203B41FA5}">
                      <a16:colId xmlns:a16="http://schemas.microsoft.com/office/drawing/2014/main" val="3929133609"/>
                    </a:ext>
                  </a:extLst>
                </a:gridCol>
                <a:gridCol w="755295">
                  <a:extLst>
                    <a:ext uri="{9D8B030D-6E8A-4147-A177-3AD203B41FA5}">
                      <a16:colId xmlns:a16="http://schemas.microsoft.com/office/drawing/2014/main" val="2393827518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3406844679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3056578023"/>
                    </a:ext>
                  </a:extLst>
                </a:gridCol>
                <a:gridCol w="1114767">
                  <a:extLst>
                    <a:ext uri="{9D8B030D-6E8A-4147-A177-3AD203B41FA5}">
                      <a16:colId xmlns:a16="http://schemas.microsoft.com/office/drawing/2014/main" val="631624572"/>
                    </a:ext>
                  </a:extLst>
                </a:gridCol>
              </a:tblGrid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Visit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Age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FESI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UPDRS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Step length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DIA-S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MoCA</a:t>
                      </a:r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Stroop</a:t>
                      </a:r>
                    </a:p>
                  </a:txBody>
                  <a:tcPr>
                    <a:solidFill>
                      <a:srgbClr val="00325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DTC</a:t>
                      </a:r>
                      <a:r>
                        <a:rPr lang="en-US" baseline="-25000" dirty="0" err="1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mm</a:t>
                      </a:r>
                      <a:endParaRPr lang="en-US" baseline="-25000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0032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65650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527485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218190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772517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284045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088497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623033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43421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29845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32014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067236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670063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COKI202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 Condensed" panose="020B0806030504020204" pitchFamily="34" charset="0"/>
                          <a:ea typeface="Open Sans Condensed" panose="020B0806030504020204" pitchFamily="34" charset="0"/>
                          <a:cs typeface="Open Sans Condensed" panose="020B0806030504020204" pitchFamily="34" charset="0"/>
                        </a:rP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4023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AB23C3-7662-4C40-BCA5-E6FA1DEA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58E443-1F76-4884-B1AB-F1A7365F27D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9DC3E6-3D87-4064-98C9-3EF492129A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64276" y="124603"/>
            <a:ext cx="3397558" cy="901442"/>
          </a:xfrm>
        </p:spPr>
        <p:txBody>
          <a:bodyPr/>
          <a:lstStyle/>
          <a:p>
            <a:r>
              <a:rPr lang="en-US" sz="2400" dirty="0"/>
              <a:t>| missing data</a:t>
            </a:r>
          </a:p>
        </p:txBody>
      </p:sp>
    </p:spTree>
    <p:extLst>
      <p:ext uri="{BB962C8B-B14F-4D97-AF65-F5344CB8AC3E}">
        <p14:creationId xmlns:p14="http://schemas.microsoft.com/office/powerpoint/2010/main" val="297408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78977-690D-45A6-B5B0-30B2E17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6178783" cy="901442"/>
          </a:xfrm>
        </p:spPr>
        <p:txBody>
          <a:bodyPr>
            <a:normAutofit/>
          </a:bodyPr>
          <a:lstStyle/>
          <a:p>
            <a:r>
              <a:rPr lang="en-US" dirty="0"/>
              <a:t>How to statistic?</a:t>
            </a:r>
          </a:p>
        </p:txBody>
      </p:sp>
      <p:pic>
        <p:nvPicPr>
          <p:cNvPr id="13" name="Inhaltsplatzhalter 12" descr="Ein Bild, das Möbel, Vorhang, rot, Vogel enthält.&#10;&#10;Automatisch generierte Beschreibung">
            <a:extLst>
              <a:ext uri="{FF2B5EF4-FFF2-40B4-BE49-F238E27FC236}">
                <a16:creationId xmlns:a16="http://schemas.microsoft.com/office/drawing/2014/main" id="{87B76C75-F535-494D-A24A-E68A74DF9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4323637"/>
            <a:ext cx="3429000" cy="2286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4FE413-E2B3-422F-AED9-52ADA287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7EB997DD-DFD0-408B-B265-00A38F8D0A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361542"/>
            <a:ext cx="2057399" cy="2057399"/>
          </a:xfr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411EE8E-58DD-4799-8090-CF14C1F4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13" y="1924343"/>
            <a:ext cx="1196186" cy="119618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3824901D-500F-4497-B09A-12BC95BAEB6E}"/>
              </a:ext>
            </a:extLst>
          </p:cNvPr>
          <p:cNvSpPr txBox="1"/>
          <p:nvPr/>
        </p:nvSpPr>
        <p:spPr>
          <a:xfrm>
            <a:off x="1897380" y="3566160"/>
            <a:ext cx="117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 = 361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94D42F-23E3-4971-A441-4A0025AF2374}"/>
              </a:ext>
            </a:extLst>
          </p:cNvPr>
          <p:cNvSpPr txBox="1"/>
          <p:nvPr/>
        </p:nvSpPr>
        <p:spPr>
          <a:xfrm>
            <a:off x="9117332" y="3429000"/>
            <a:ext cx="117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 = 24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558F1CC-9CDA-4814-BC94-1486B696857F}"/>
              </a:ext>
            </a:extLst>
          </p:cNvPr>
          <p:cNvSpPr txBox="1"/>
          <p:nvPr/>
        </p:nvSpPr>
        <p:spPr>
          <a:xfrm>
            <a:off x="5255895" y="1627168"/>
            <a:ext cx="1680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UPDRS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FESI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DTC</a:t>
            </a:r>
            <a:r>
              <a:rPr lang="en-US" sz="2400" baseline="-25000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mm</a:t>
            </a:r>
            <a:endParaRPr lang="en-US" sz="2400" baseline="-25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TMT B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600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3BC89-FCA8-4B4D-9F09-AB3F97B7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8521933" cy="901442"/>
          </a:xfrm>
        </p:spPr>
        <p:txBody>
          <a:bodyPr>
            <a:normAutofit fontScale="90000"/>
          </a:bodyPr>
          <a:lstStyle/>
          <a:p>
            <a:r>
              <a:rPr lang="en-US" dirty="0"/>
              <a:t>“In praise of linear models!”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A4A34E-D58D-48DF-910B-1989E273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" name="Inhaltsplatzhalter 9" descr="&quot;Daumen hoch&quot;-Zeichen">
            <a:extLst>
              <a:ext uri="{FF2B5EF4-FFF2-40B4-BE49-F238E27FC236}">
                <a16:creationId xmlns:a16="http://schemas.microsoft.com/office/drawing/2014/main" id="{4F6C1C67-68D5-47BD-91A9-070EB1DA79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311" y="1812788"/>
            <a:ext cx="1070769" cy="1070769"/>
          </a:xfrm>
        </p:spPr>
      </p:pic>
      <p:pic>
        <p:nvPicPr>
          <p:cNvPr id="13" name="Inhaltsplatzhalter 9" descr="&quot;Daumen hoch&quot;-Zeichen">
            <a:extLst>
              <a:ext uri="{FF2B5EF4-FFF2-40B4-BE49-F238E27FC236}">
                <a16:creationId xmlns:a16="http://schemas.microsoft.com/office/drawing/2014/main" id="{569F2DFA-BF27-429D-B0CB-705FF9427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265920" y="1812787"/>
            <a:ext cx="1070769" cy="107076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6F2AA33-5956-4386-B2E4-34303D964F50}"/>
              </a:ext>
            </a:extLst>
          </p:cNvPr>
          <p:cNvSpPr txBox="1"/>
          <p:nvPr/>
        </p:nvSpPr>
        <p:spPr>
          <a:xfrm>
            <a:off x="1314450" y="3097530"/>
            <a:ext cx="299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Interpretability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Good predictive performance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16B9B13-5006-40B2-BCCA-6F1CCD3B1FC0}"/>
              </a:ext>
            </a:extLst>
          </p:cNvPr>
          <p:cNvSpPr txBox="1"/>
          <p:nvPr/>
        </p:nvSpPr>
        <p:spPr>
          <a:xfrm>
            <a:off x="8303974" y="3097529"/>
            <a:ext cx="29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Overfitting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158C966-DD88-41B7-A215-5D7305FC024F}"/>
              </a:ext>
            </a:extLst>
          </p:cNvPr>
          <p:cNvSpPr txBox="1"/>
          <p:nvPr/>
        </p:nvSpPr>
        <p:spPr>
          <a:xfrm>
            <a:off x="4309110" y="4339803"/>
            <a:ext cx="41123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u="sng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Three classes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Subset selection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Shrinkage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66989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9D19B-54AF-47E8-B46A-D3A990BA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7996153" cy="901442"/>
          </a:xfrm>
        </p:spPr>
        <p:txBody>
          <a:bodyPr>
            <a:noAutofit/>
          </a:bodyPr>
          <a:lstStyle/>
          <a:p>
            <a:r>
              <a:rPr lang="en-US" sz="3200" dirty="0"/>
              <a:t>Good old simple linear regression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9CE99D-6F89-497F-853E-C4E9288F6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DEF802-069B-4788-BB14-00BC5D0E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B10B5A8-337B-44C5-AEB6-4DF8E6804BD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FCB5B5-1B21-4210-BE64-4F68D4BF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1833563"/>
            <a:ext cx="6600825" cy="4343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B9F3A0-17FA-4AD6-B409-040E1705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4" y="3167996"/>
            <a:ext cx="2553878" cy="6703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8895BA-FCD4-40CB-B845-A3DD1C26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0" y="1833563"/>
            <a:ext cx="7495353" cy="48998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F46632-9437-459C-B773-D9F8260E5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2" y="3905653"/>
            <a:ext cx="2904314" cy="49490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B6FDD7-5FC4-4CFF-827B-D34D60943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272" y="1645143"/>
            <a:ext cx="3514646" cy="5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870D1-EB0E-4E83-B7F4-02ED5C12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5927323" cy="901442"/>
          </a:xfrm>
        </p:spPr>
        <p:txBody>
          <a:bodyPr>
            <a:normAutofit/>
          </a:bodyPr>
          <a:lstStyle/>
          <a:p>
            <a:r>
              <a:rPr lang="en-US" dirty="0"/>
              <a:t>Subset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968054-CF55-4407-94C7-F1D1F2514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Stepwise selection</a:t>
            </a:r>
          </a:p>
          <a:p>
            <a:r>
              <a:rPr lang="en-US" dirty="0"/>
              <a:t>Select model M</a:t>
            </a:r>
            <a:r>
              <a:rPr lang="en-US" baseline="-25000" dirty="0"/>
              <a:t>0</a:t>
            </a:r>
            <a:r>
              <a:rPr lang="en-US" dirty="0"/>
              <a:t>,..,M</a:t>
            </a:r>
            <a:r>
              <a:rPr lang="en-US" baseline="-25000" dirty="0"/>
              <a:t>k</a:t>
            </a:r>
            <a:r>
              <a:rPr lang="en-US" dirty="0"/>
              <a:t> using</a:t>
            </a:r>
          </a:p>
          <a:p>
            <a:pPr lvl="1"/>
            <a:r>
              <a:rPr lang="en-US" dirty="0"/>
              <a:t>AIC/ BIC</a:t>
            </a:r>
          </a:p>
          <a:p>
            <a:pPr lvl="1"/>
            <a:r>
              <a:rPr lang="en-US" baseline="-25000" dirty="0"/>
              <a:t>adjusted</a:t>
            </a:r>
            <a:r>
              <a:rPr lang="en-US" dirty="0"/>
              <a:t>R2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Overfitting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AEF71-1ED4-4735-8215-34C2F7CF8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790E87-A6B6-460E-92C4-DA447F5D66B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3E8A72-7CCC-4BF2-958E-25E6C7E01C2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024D63-A9E0-4E5D-AB00-F159D11C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782" y="3205017"/>
            <a:ext cx="6940867" cy="3369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628DF4-18E4-476A-AAFF-3D842060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3" y="2976318"/>
            <a:ext cx="6940867" cy="37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8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AB6D797-C760-4AB5-B262-20FA0B891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2"/>
          <a:stretch/>
        </p:blipFill>
        <p:spPr>
          <a:xfrm>
            <a:off x="8595360" y="2069102"/>
            <a:ext cx="3497186" cy="42629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96E1D3-740E-4FBC-9C4A-9A9BF1C4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910A02-55E5-4897-9B8A-CE9927B6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8077200" cy="4746992"/>
          </a:xfrm>
        </p:spPr>
        <p:txBody>
          <a:bodyPr/>
          <a:lstStyle/>
          <a:p>
            <a:r>
              <a:rPr lang="en-US" dirty="0"/>
              <a:t>forcing some of the coefficient estimates to be exactly equal to zero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F5A16-4FE3-4A6A-9C70-A27E493C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FD64A49-B05A-4F59-B446-564AE09962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BC3CBB-FAC3-4B2B-B98A-E2E008E1E00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976900" y="124603"/>
            <a:ext cx="3397558" cy="901442"/>
          </a:xfrm>
        </p:spPr>
        <p:txBody>
          <a:bodyPr/>
          <a:lstStyle/>
          <a:p>
            <a:r>
              <a:rPr lang="en-US" dirty="0"/>
              <a:t>| regularization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4F905F-9C91-470F-B25C-8A56AA575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32" y="4051932"/>
            <a:ext cx="6915570" cy="10760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7A25375-DEC0-4B4B-8ADB-2454FF1D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60" y="2373379"/>
            <a:ext cx="4594562" cy="40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3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79CCC-AD6D-4F8C-ADF5-5F97A635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7150334" cy="901442"/>
          </a:xfrm>
        </p:spPr>
        <p:txBody>
          <a:bodyPr>
            <a:normAutofit/>
          </a:bodyPr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72596-269F-4793-9037-299F9C53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71"/>
            <a:ext cx="4773930" cy="4746992"/>
          </a:xfrm>
        </p:spPr>
        <p:txBody>
          <a:bodyPr/>
          <a:lstStyle/>
          <a:p>
            <a:r>
              <a:rPr lang="en-US" dirty="0"/>
              <a:t>PCA (Hanna)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Linear combination of parameters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A2BCE-6BDC-4871-A292-67D8D6AC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0B0438D-F2EC-4AB7-9883-0C23DC76590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B74E7C0-FCA9-4722-9F2D-C79ED57122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1E2A61-7C41-4BB6-9747-F6CB2E22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9" y="1924824"/>
            <a:ext cx="6224922" cy="36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ACD80-CF40-4129-A647-897AB5C4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6" y="124603"/>
            <a:ext cx="5778733" cy="901442"/>
          </a:xfrm>
        </p:spPr>
        <p:txBody>
          <a:bodyPr>
            <a:normAutofit/>
          </a:bodyPr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7B0AF8-DFC6-4301-B7A8-120D96B79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9352F5-0E33-4B01-8725-65FD9981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948FF-1141-44E2-B6DA-54CB4D7D54B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73B92FA-7E0B-4149-8A72-42F00AAD89F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BF37CB-F60D-4827-83A3-9A58B0DC364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13487D-E7C0-4B3B-9117-60A40F70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31" y="1119912"/>
            <a:ext cx="5778733" cy="2833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3F944C-3CEA-4933-BB0C-E7476F7C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4" y="4139425"/>
            <a:ext cx="66008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0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Open Sans Condensed" panose="020B0806030504020204" pitchFamily="34" charset="0"/>
            <a:ea typeface="Open Sans Condensed" panose="020B0806030504020204" pitchFamily="34" charset="0"/>
            <a:cs typeface="Open Sans Condensed" panose="020B08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Breitbild</PresentationFormat>
  <Paragraphs>188</Paragraphs>
  <Slides>18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Lora</vt:lpstr>
      <vt:lpstr>Lovelo Black</vt:lpstr>
      <vt:lpstr>Lucida Sans Typewriter</vt:lpstr>
      <vt:lpstr>Open Sans</vt:lpstr>
      <vt:lpstr>Open Sans Condensed</vt:lpstr>
      <vt:lpstr>Open Sans Condensed Light</vt:lpstr>
      <vt:lpstr>Open Sans Light</vt:lpstr>
      <vt:lpstr>Open Sans SemiBold</vt:lpstr>
      <vt:lpstr>Open Sans SemiBold</vt:lpstr>
      <vt:lpstr>Office</vt:lpstr>
      <vt:lpstr>Parameter selection | komm hol das lasso raus</vt:lpstr>
      <vt:lpstr>Comon</vt:lpstr>
      <vt:lpstr>How to statistic?</vt:lpstr>
      <vt:lpstr>“In praise of linear models!”</vt:lpstr>
      <vt:lpstr>Good old simple linear regression</vt:lpstr>
      <vt:lpstr>Subset selection</vt:lpstr>
      <vt:lpstr>Shrinkage</vt:lpstr>
      <vt:lpstr>Dimension reduction</vt:lpstr>
      <vt:lpstr>Cross validation</vt:lpstr>
      <vt:lpstr>sources</vt:lpstr>
      <vt:lpstr>Stats in the field | komm hol das lasso raus</vt:lpstr>
      <vt:lpstr>Shrinkage</vt:lpstr>
      <vt:lpstr>Cv and lasso</vt:lpstr>
      <vt:lpstr>Lasso compare</vt:lpstr>
      <vt:lpstr>Lasso compare</vt:lpstr>
      <vt:lpstr>Lasso compare</vt:lpstr>
      <vt:lpstr>results</vt:lpstr>
      <vt:lpstr>How to judge?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Age on Event-related Desynchronization in Visuomotor-Task Motor Imagery</dc:title>
  <dc:creator>Julius Welzel</dc:creator>
  <cp:lastModifiedBy>Julius Welzel</cp:lastModifiedBy>
  <cp:revision>177</cp:revision>
  <dcterms:created xsi:type="dcterms:W3CDTF">2019-05-13T19:54:41Z</dcterms:created>
  <dcterms:modified xsi:type="dcterms:W3CDTF">2020-01-06T14:03:31Z</dcterms:modified>
</cp:coreProperties>
</file>